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85" r:id="rId4"/>
    <p:sldId id="288" r:id="rId5"/>
    <p:sldId id="286" r:id="rId6"/>
    <p:sldId id="287" r:id="rId7"/>
    <p:sldId id="258" r:id="rId8"/>
    <p:sldId id="259" r:id="rId9"/>
    <p:sldId id="278" r:id="rId10"/>
    <p:sldId id="260" r:id="rId11"/>
    <p:sldId id="290" r:id="rId12"/>
    <p:sldId id="261" r:id="rId13"/>
    <p:sldId id="262" r:id="rId14"/>
    <p:sldId id="264" r:id="rId15"/>
    <p:sldId id="263" r:id="rId16"/>
    <p:sldId id="279" r:id="rId17"/>
    <p:sldId id="266" r:id="rId18"/>
    <p:sldId id="267" r:id="rId19"/>
    <p:sldId id="268" r:id="rId20"/>
    <p:sldId id="269" r:id="rId21"/>
    <p:sldId id="270" r:id="rId22"/>
    <p:sldId id="291" r:id="rId23"/>
    <p:sldId id="292" r:id="rId24"/>
    <p:sldId id="271" r:id="rId25"/>
    <p:sldId id="273" r:id="rId26"/>
    <p:sldId id="274" r:id="rId27"/>
    <p:sldId id="293" r:id="rId28"/>
    <p:sldId id="275" r:id="rId29"/>
    <p:sldId id="281" r:id="rId30"/>
    <p:sldId id="276" r:id="rId31"/>
    <p:sldId id="283" r:id="rId32"/>
    <p:sldId id="284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476232"/>
          </a:xfrm>
        </p:spPr>
        <p:txBody>
          <a:bodyPr>
            <a:normAutofit fontScale="90000"/>
          </a:bodyPr>
          <a:lstStyle/>
          <a:p>
            <a:endParaRPr lang="ru-RU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857232"/>
            <a:ext cx="8429684" cy="535785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/>
            <a:endParaRPr lang="ru-RU" dirty="0" smtClean="0"/>
          </a:p>
          <a:p>
            <a:pPr marL="26988" indent="-26988"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цитокинов, их характеристика.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8" indent="53975"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Эффекты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цитокинов на уровне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организма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effectLst/>
              </a:rPr>
              <a:t>Аутокринно-паракринная</a:t>
            </a:r>
            <a:r>
              <a:rPr lang="ru-RU" b="1" dirty="0" smtClean="0">
                <a:effectLst/>
              </a:rPr>
              <a:t> регуляция иммунного ответа</a:t>
            </a:r>
            <a:endParaRPr lang="ru-RU" b="1" dirty="0">
              <a:effectLst/>
            </a:endParaRPr>
          </a:p>
        </p:txBody>
      </p:sp>
      <p:pic>
        <p:nvPicPr>
          <p:cNvPr id="2050" name="Picture 2" descr="C:\Users\user\Desktop\cy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8143899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0963" indent="638175" algn="just">
              <a:buNone/>
            </a:pP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Интерлейки́ны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группа цитокинов, синтезируемая в основном лейкоцитами (по этой причине был выбран корень «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лейкин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 Также производятся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мононуклеарными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фагоцитами и другими тканевыми клетками.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Интерлейкины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частью иммунной системы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58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42918"/>
            <a:ext cx="7498080" cy="78581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effectLst/>
              </a:rPr>
              <a:t>Интерлейкины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347094"/>
            <a:ext cx="4000528" cy="485778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цитокины, ответственные за межклеточные взаимодействия между лейкоцитами Описано около 20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интерлейкинов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il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000108"/>
            <a:ext cx="3786214" cy="4714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04664"/>
            <a:ext cx="8290778" cy="6643710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Ил-1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продуцируется гл. обр. макрофагами и в меньшей степени дендритными клетками,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эндотелиоцитами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фибробластами, NK,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кератиноцитами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некоторыми клонами Th2. Он стимулирует продукцию Т-хелперами ИЛ-2, способствует проявлению рецепторов к ИЛ-2 на Т-лимфоцитах, влияет на созревание В-лимфоцитов, а также оказывает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провоспалительное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пирогенное действие. Стимулирует образование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гепатоцитами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белков острой фазы, усиливает функции нейтрофилов, NK, обеспечивает взаимосвязь иммунной, нервной и эндокринной систем. Оказывает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провоспалительное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пирогенное действие, обеспечивает взаимосвязь иммунной, нервной и эндокринной систем.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Ил-2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вырабатывается Т-лимфоцитами,  а также цитотоксическими лимфоцитами (CD8</a:t>
            </a:r>
            <a:r>
              <a:rPr lang="ru-RU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1 порядка. Он активирует дифференцировку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Thl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Т-киллеров, стимулирует NK и синтез иммуноглобулинов В-лимфоцитами.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Ил-3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продуцируется Т-лимфоцитами и стволовыми клетками. Является ростовым фактором стволовых и ранних предшественников гемопоэтических клеток.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Ил-4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продуцируется гл. обр. Th2. Он стимулирует дифференцировку Th0 в Th2, стимулирует синтез иммуноглобулинов В-лимфоцитами, подавляет генерацию цитотоксических лимфоцитов, NK, а также продукцию ИФН-g и противоопухолевую активность макрофагов.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85728"/>
            <a:ext cx="8076464" cy="6357982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Ил-5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синтезируется Th2.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Способстует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пролиферации и дифференцировке стимулированных В-лимфоцитов, усиливает продукцию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IgA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активирует эозинофилы.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Ил-6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вырабатывается макрофагами, Т- и В-лимфоцитами. Стимулирует пролиферацию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тимоцитов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В-лимфоцитов, активирует предшественников цитотоксических лимфоцитов, гранулоцитов и макрофагов, стимулирует образование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гепатоцитами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белков острой фазы, оказывает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провоспалительное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действие, обеспечивает взаимосвязь иммунной, нервной и эндокринной систем.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ИЛ-7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продуцируется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стромальными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клетками костного мозга. Является ростовым фактором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пре-В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 пре-Т-лимфоцитов.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ИЛ-8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синтезируется моноцитами, макрофагами, фибробластами. Вызывает миграцию нейтрофилов и базофилов в очаг воспаления и их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дегрануляцию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выделение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супероксидного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радикала. Стимулирует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ангиогенез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ИЛ-9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продуцируется гл. обр. Т-лимфоцитами. Стимулирует пролиферацию Т-лимфоцитов, активирует тучные клетки, усиливает эффекты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эритропоэтина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ИЛ-10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синтезируется Th2 а также цитотоксическими Т-лимфоцитами второго порядка и макрофагами. Стимулирует пролиферацию и дифференцировку В-лимфоцитов, подавляет синтез ИЛ-2 и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ИФН-у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клетками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Thl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угнетает продукцию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провоспалительных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цитокинов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277086"/>
            <a:ext cx="7241458" cy="558242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ИЛ-11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продуцируется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стромальными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клетками костного мозга. Стимулирует деление и дифференцировку предшественников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гемопоэза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колониеобразование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мегакариоцитов, увеличивает количество тромбоцитов и эритроцитов в периферической крови. Угнетает продукцию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провоспалительных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цитокинов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ИЛ-12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продуцируют моноциты, макрофаги и, в меньшей степени, В-лимфоциты и дендритные клетки. Стимулирует рост и дифференцировку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(Th0 =&gt;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Thl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Т-киллеров, NK. Индуцирует продукцию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ИФН-g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Т-лимфоцитами и NK, угнетает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Thl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синтез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Вместе с ИЛ-4 регулирует баланс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Thl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Th2.</a:t>
            </a:r>
          </a:p>
          <a:p>
            <a:pPr algn="just">
              <a:spcBef>
                <a:spcPts val="0"/>
              </a:spcBef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ИЛ-13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синтезируется Th2. Стимулирует рост и дифференцировку В-лимфоцитов, подавляет функцию моноцитов/макрофагов, в частности секрецию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провоспалительных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цитокинов.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47800"/>
            <a:ext cx="7962088" cy="48006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ИЛ-15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вырабатывается моноцитами,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эпителиоцитами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гладкомышечными клетками. По действию на Т-лимфоциты ИЛ-15 сходен с ИЛ-2, что объясняется способностью специфически связываться с ИЛ-2-рецепторами. Активирует NK и В-лимфоциты.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ИЛ-16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синтезируется эозинофилами и CD8</a:t>
            </a:r>
            <a:r>
              <a:rPr lang="ru-RU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Т-лимфоцитами. Является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хемоаттрактантом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CD4</a:t>
            </a:r>
            <a:r>
              <a:rPr lang="ru-RU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лимфоцитов.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ИЛ-17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продуцируется активированными CD</a:t>
            </a:r>
            <a:r>
              <a:rPr lang="ru-RU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Т-лимфоцитами. Основными клетками-мишенями цитокина являются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эпителиоциты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эндотелиоциты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фибробласты. Он усиливает выработку ИЛ-б, ИЛ-8,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гранулоцитарного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КСФ,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простатландина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Е2, увеличивает экспрессию ICAM-1, стимулирует активность фибробластов.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ИЛ-18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образуется активированными макрофагами, а также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гепатоцитами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Стимулирует синтез Т-лимфоцитами ИФН-g, макрофагами - ИЛ-1, ИЛ 8 и ФНО. Кроме того, он активирует NK.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1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nterfer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100" y="3667125"/>
            <a:ext cx="4152900" cy="31908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857232"/>
          </a:xfrm>
        </p:spPr>
        <p:txBody>
          <a:bodyPr/>
          <a:lstStyle/>
          <a:p>
            <a:r>
              <a:rPr lang="ru-RU" b="1" dirty="0" smtClean="0">
                <a:effectLst/>
              </a:rPr>
              <a:t>Интерфероны</a:t>
            </a: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857232"/>
            <a:ext cx="8143900" cy="539116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 smtClean="0"/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гликопротеины, вырабатываемые клетками в ответ на вирусную инфекцию и другие стимулы. Блокируют репликацию вируса в других клетках и участвуют во взаимодействии между клетками иммунной системы. Различают две серологические группы интерферонов: I типа -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ИНФ-α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-β 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 типа -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ИФН-γ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Интерфероны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 типа оказывают противовирусные и противоопухолевые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эффекты, в то время как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интерферон II типа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регулирует специфический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иммунный ответ и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неспецифическую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резистентность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85728"/>
            <a:ext cx="8754176" cy="700092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ИНФ-α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ИНФ-β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отличаясь по структуре и клеткам-продуцентам, обладают практически одинаковым механизмом действия. В норме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ИНФ-α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продуцируется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мононуклеарными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фагоцитами (отсюда одно из названий - "лейкоцитарный ЛФН"), а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ИНФ-β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фибробластами ("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фибробластный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ИФН") . Под воздействием микроба секретируются многими клетками. Усиливают продукцию ИФН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пирогеиное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действие ИЛ-1 и понижение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межклеточной жидкости на фоне повышения температуры. Защитное действие ИНФ I типа реализуется посредством ингибирования репликации РНК или ДНК под воздействием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олигоаденилат-синтетазы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продуцируют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интерферон-содержащие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клетки. ИНФ I типа, связываясь со здоровыми клетками, защищает их от вирусов. Антивирусное действие ИНФ I типа может обусловливаться и тем, что он способен угнетать клеточную пролиферацию, препятствуя синтезу аминокислот, например триптофана. Этот механизм, а также способность индуцировать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програмированную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клеточную гибель некоторых опухолей лежат в основе противоопухолевого действия ИФН I типа. Кроме того, ИНФ I типа усиливает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литическое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действие нормальных киллеров на клетки-мишени, в том числе трансформированные клетки, индуцирует экспрессию антигенов МНС I и, наоборот, подавляет формирование тех же антигенов МНС II.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428604"/>
            <a:ext cx="8034096" cy="5819796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ИФН-γ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("иммунный ИФН")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продуцируется Т-лимфоцитами и NK. Стимулирует активность Т- и В-лимфоцитов, моноцитов/макрофагов и нейтрофилов. Усиливает экспрессию молекул МНС I, МНС II. Стимулирует дифференцировку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Thl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Иммунный ИФН вместе со своим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антогонистом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ИЛ-4 поддерживает баланс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Thl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/Th2. Помимо этого,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ИФН-γ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регулирует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целого ряда нормальных, а также некоторых инфицированных и трансформированных клеток. Так, он индуцирует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програмированную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клеточную гибель активированных макрофагов,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кератиноцитов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гепатоцитов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клеток костного мозга,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эндотелиоцитов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подавляет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периферических моноцитов и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герпес-инфицированных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нейронов.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Общие сведения о </a:t>
            </a:r>
            <a:r>
              <a:rPr lang="ru-RU" b="1" dirty="0" err="1" smtClean="0">
                <a:effectLst/>
              </a:rPr>
              <a:t>цитокинах</a:t>
            </a:r>
            <a:endParaRPr lang="ru-RU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071546"/>
            <a:ext cx="7890080" cy="5429288"/>
          </a:xfrm>
        </p:spPr>
        <p:txBody>
          <a:bodyPr>
            <a:normAutofit/>
          </a:bodyPr>
          <a:lstStyle/>
          <a:p>
            <a:pPr marL="80963" indent="36830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изучении дифференцировки иммунокомпетентных клеток и механизмов межклеточного взаимодействия при формировании как клеточного, так и гуморального иммунного ответа была открыта большая группа медиаторов белковой природы, названных в последующем цитокинами.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3" indent="368300" algn="just">
              <a:buNone/>
            </a:pPr>
            <a:endParaRPr lang="en-US" dirty="0"/>
          </a:p>
          <a:p>
            <a:pPr marL="80963" indent="368300" algn="just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effectLst/>
              </a:rPr>
              <a:t>Колониестимулирующие</a:t>
            </a:r>
            <a:r>
              <a:rPr lang="ru-RU" sz="3200" b="1" dirty="0" smtClean="0">
                <a:effectLst/>
              </a:rPr>
              <a:t> факторы (КСФ)</a:t>
            </a:r>
            <a:endParaRPr lang="ru-RU" sz="32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214422"/>
            <a:ext cx="8250120" cy="5814978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-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цитокины, регулирующих деление, дифференцировку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костно-мозговых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стволовых клеток и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предшественникон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клеток крови. Кроме того, они могут стимулировать дифференцировку и функциональную активность некоторых клеток вне костного мозга.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Гранулоцитарный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КСФ (Г-КСФ)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продуцируется в основном макрофагами, а также фибробластами. Стимулирует деление и дифференцировку стволовые клеток, в некоторой степени усиливает активность нейтрофилов и эозинофилов.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Макрофагальный КСФ (М-КСФ)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вырабатывается моноцитами, в меньшей степени эндотелиальными клетками и фибробластами. Активирует пролиферации предшественников макрофагов в костном мозге.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Гранулоцитарно-макрофагальный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КСФ (ГМ-КСФ)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продуцируется макрофагами И Т-лимфоцитами, а также фибробластами и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эндотелиоцитами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Стимулирует деление и дифференцировку предшественников гранулоцитов и макрофагов, активирует функцию макрофагов и гранулоцитов, пролиферацию Т-клеток. Участвует в стимуляции дифференцировки кроветворных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предшестенников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антигенпрезентирующие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дендритные клетки.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5026" cy="796908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effectLst/>
              </a:rPr>
              <a:t>Трансформирующий фактор роста-</a:t>
            </a:r>
            <a:r>
              <a:rPr lang="el-GR" sz="3000" b="1" dirty="0" smtClean="0">
                <a:effectLst/>
              </a:rPr>
              <a:t>β (</a:t>
            </a:r>
            <a:r>
              <a:rPr lang="ru-RU" sz="3000" b="1" dirty="0" smtClean="0">
                <a:effectLst/>
              </a:rPr>
              <a:t>ТФР-</a:t>
            </a:r>
            <a:r>
              <a:rPr lang="el-GR" sz="3000" b="1" dirty="0" smtClean="0">
                <a:effectLst/>
              </a:rPr>
              <a:t>β)</a:t>
            </a:r>
            <a:endParaRPr lang="ru-RU" sz="300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00108"/>
            <a:ext cx="8394136" cy="5857892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изученный полифункциональный ростовой фактор, к которому относятся также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роста фибробластов, тромбоцитов, эндотелия, инсулиноподобный фактор роста,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эпидермальный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ростовой фактор и др. ТФР-β продуцируется многими клетками (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продуценты - макрофаги), в том числе некоторыми опухолевыми клетками.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ТФР-β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мощный деактивирующий фактор для моноцитов/макрофагов, существенно снижая их цитотоксическую 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цитокин-продуцирующую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активность, а также экспрессию на их поверхности молекул МНС. В этом отношении он действует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синергично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другими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макрофаг-деактивирующими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цитокинами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(ИЛ-4, -10 и -13) . ТФР-β относят к преимущественно противовоспалительным цитокинам, благодаря его способности снижать продукцию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нитросоединений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реакционно-способных радикалов 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провоспалительных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цитокинов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клетками моноцитарно-макрофагального ряда. Однако в ряде случаев он способен оказывать и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провоспалительные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значение имеет регуляция процессов программированной клеточной гибели нормальных и трансформированных клеток. ТФР-β угнетает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Thl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вместе с ИЛ-2 ингибирует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Th2. Вероятно, ТФР-β, угнетая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клеток иммунной системы, играет важную роль в генерации клеток памяти. Избыточная активность этого и некоторых других ростовых факторов может приводить к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гиперпролиферативным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процессам, таким как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гломерулонефрит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склерозированию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кожи, циррозу печени и др., а также к прогрессирующему опухолевому росту. ТФР-β - один из медиаторов, обусловливающих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иммуносупрессию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неопластических заболеваниях.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017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effectLst/>
              </a:rPr>
              <a:t>Хемокины</a:t>
            </a:r>
            <a:r>
              <a:rPr lang="ru-RU" b="1" dirty="0">
                <a:effectLst/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80963" indent="63817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Хемоки́ны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англ.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chemokines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 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chemotactic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cytokine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— большое семейство структурно-гомологичных цитокинов, которые стимулируют передвижение лейкоцитов и регулируют их миграцию из крови в ткани. У человека имеется около 50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хемокинов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представляют собой полипептиды массой от 8 до 10 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содержащие две 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дисульфидные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четыре основных группы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хемокинов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CXC, CC, CX3C и C. Действие всех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хемокинов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опосредовано взаимодействием с особыми рецепторами 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хемокинов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представляют собой связанные с G-белками трансмембранные рецепторы.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Хемокиновые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рецепторы встречаются только на поверхности клеток-мишеней, которыми выступают различные 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лимфоциты.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648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7" y="332656"/>
            <a:ext cx="7891905" cy="6525344"/>
          </a:xfrm>
        </p:spPr>
        <p:txBody>
          <a:bodyPr>
            <a:normAutofit fontScale="62500" lnSpcReduction="20000"/>
          </a:bodyPr>
          <a:lstStyle/>
          <a:p>
            <a:pPr marL="80963" indent="817563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функция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хемокинов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состоит в контроле клеточной миграции. Клетки, мигрирующие под влиянием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хемокинов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следуют градиенту концентрации сигнала по направлению к его источнику. Одни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хемокины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контролируют клетки иммунной системы, направляя лимфоциты к лимфатическим узлам для того, чтобы те отслеживали проникающие в организм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счёт взаимодействия с 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антиген-представляющими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клетками. Это - гомеостатические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хемокины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секретирующиеся постоянно и не нуждающиеся для этого в особых сигналах. Другая группа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хемокинов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участвует в развитие ткани, в частности, стимулируя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ангиогенез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т.е. рост новых кровеносных сосудов, или направляя клетки в соответствующие ткани, где они дифференцируются. Наконец, воспалительные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хемокины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выделяются многими клетками в ответ на бактериальную инфекцию, вирусы или другие повреждающие агенты. Определённые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хемокины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инициировать иммунный ответ или стимулировать заживление раны.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Хемокины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секретируются активированными эндотелиальными и эпителиальными клетками, фибробластами, нейтрофилами и моноцитами и некоторыми другими клетками.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effectLst/>
              </a:rPr>
              <a:t>Цитокиновая</a:t>
            </a:r>
            <a:r>
              <a:rPr lang="ru-RU" b="1" dirty="0" smtClean="0">
                <a:effectLst/>
              </a:rPr>
              <a:t> сеть</a:t>
            </a:r>
            <a:endParaRPr lang="ru-RU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just">
              <a:buNone/>
            </a:pPr>
            <a:r>
              <a:rPr lang="ru-RU" dirty="0" smtClean="0"/>
              <a:t>— </a:t>
            </a:r>
            <a:r>
              <a:rPr lang="ru-RU" dirty="0" smtClean="0">
                <a:solidFill>
                  <a:srgbClr val="002060"/>
                </a:solidFill>
              </a:rPr>
              <a:t>саморегулирующаяся система, нарушение в которой приводит к избыточному или недостаточному синтезу определенных </a:t>
            </a:r>
            <a:r>
              <a:rPr lang="ru-RU" dirty="0" err="1" smtClean="0">
                <a:solidFill>
                  <a:srgbClr val="002060"/>
                </a:solidFill>
              </a:rPr>
              <a:t>цитокинов</a:t>
            </a:r>
            <a:r>
              <a:rPr lang="ru-RU" dirty="0" smtClean="0">
                <a:solidFill>
                  <a:srgbClr val="002060"/>
                </a:solidFill>
              </a:rPr>
              <a:t>, что в свою очередь может способствовать   развитию разнообразных патологических процессов.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-243408"/>
            <a:ext cx="7498080" cy="1143000"/>
          </a:xfrm>
        </p:spPr>
        <p:txBody>
          <a:bodyPr/>
          <a:lstStyle/>
          <a:p>
            <a:r>
              <a:rPr lang="ru-RU" b="1" dirty="0" smtClean="0"/>
              <a:t>Свойства </a:t>
            </a:r>
            <a:r>
              <a:rPr lang="ru-RU" b="1" dirty="0" err="1" smtClean="0"/>
              <a:t>цитокинов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7632" y="656184"/>
            <a:ext cx="7962088" cy="620181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к полипептидам с молекулярной массой от 5 до 50 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кДа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антигенной специфичности биологического действия. Они влияют на функциональную активность клеток. Принимающих участие в реакциях врожденного и приобретенного иммунитета. Тем не менее, воздействуя на Т- и В- лимфоциты,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цитокины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способны стимулировать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антиген-зависимые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процессы в иммунной системе.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Синтез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цитокинов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индуцибельным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процессом. Большинство цитокинов не синтезируется клетками вне воспалительной реакции и иммунного ответа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Экспрессия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генов цитокинов начинается в ответ на проникновение в организм патогенов, антигенное раздражение или повреждение тканей. Одним из наиболее сильных индукторов синтеза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цитокинов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служат компоненты клеточных стенок бактерий: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липополисахариды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пептидогликаны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мурамилдипептиды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6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Циторкины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синтезируются в ответ на стимуляцию  через короткий промежуток времени. Синтез прекращается 0за счет разнообразных механизмов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ауторегуляции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включая повышенную нестабильность РНК, и существования отрицательных обратных связей , опосредуемых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простогландинами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кортикостериоидными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гормонами и другими факторами.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Один и тот же цитокин может продуцироваться различными по гистогенетическому происхождению типами клеток организма в разных органах.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12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88640"/>
            <a:ext cx="7818072" cy="66693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6.Цитокины обладают </a:t>
            </a:r>
            <a:r>
              <a:rPr lang="ru-RU" dirty="0" err="1" smtClean="0">
                <a:solidFill>
                  <a:srgbClr val="002060"/>
                </a:solidFill>
              </a:rPr>
              <a:t>плейотропностью</a:t>
            </a:r>
            <a:r>
              <a:rPr lang="ru-RU" dirty="0" smtClean="0">
                <a:solidFill>
                  <a:srgbClr val="002060"/>
                </a:solidFill>
              </a:rPr>
              <a:t> биологического действия. Один и тот же </a:t>
            </a:r>
            <a:r>
              <a:rPr lang="ru-RU" dirty="0" err="1" smtClean="0">
                <a:solidFill>
                  <a:srgbClr val="002060"/>
                </a:solidFill>
              </a:rPr>
              <a:t>цитокин</a:t>
            </a:r>
            <a:r>
              <a:rPr lang="ru-RU" dirty="0" smtClean="0">
                <a:solidFill>
                  <a:srgbClr val="002060"/>
                </a:solidFill>
              </a:rPr>
              <a:t> может действовать на многие типы клеток, вызывая различные эффекты в зависимости от вида клеток –мишеней.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7.Для </a:t>
            </a:r>
            <a:r>
              <a:rPr lang="ru-RU" dirty="0" err="1" smtClean="0">
                <a:solidFill>
                  <a:srgbClr val="002060"/>
                </a:solidFill>
              </a:rPr>
              <a:t>цитокинов</a:t>
            </a:r>
            <a:r>
              <a:rPr lang="ru-RU" dirty="0" smtClean="0">
                <a:solidFill>
                  <a:srgbClr val="002060"/>
                </a:solidFill>
              </a:rPr>
              <a:t> характерна взаимозаменяемость биологического действия. Несколько разных цитокинов могут вызывать один и тот же биологический эффект либо обладать похожей активностью.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88640"/>
            <a:ext cx="7890080" cy="7128792"/>
          </a:xfrm>
        </p:spPr>
        <p:txBody>
          <a:bodyPr>
            <a:normAutofit fontScale="62500" lnSpcReduction="20000"/>
          </a:bodyPr>
          <a:lstStyle/>
          <a:p>
            <a:pPr marL="82296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Биологические эффекты цитокинов опосредуются через специфические клеточные рецепторные комплексы, связывающие цитокины с очень высокой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аффинностью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причем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цитокины могут использовать общие субъединицы рецепторов. Каждый цитокин связывается со своим специфическим рецепторным комплексом, однако, все рецепторы цитокинов, представляющие собой трансмембранные белки, могут быть  разделены на 5 основных типов. Наиболее распространен так называемый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тип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рецепторов, имеющих два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экстраклеточных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домена, один из которых  содержит общую последовательность аминокислотных остатков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WSXWS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тип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рецепторов также имеет два внеклеточных домена с большим количеством консервативных цистеинов.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тип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 рецепторами цитокинов, относящихся к группе фактора некроза опухолей.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тип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рецепторов цитокинов принадлежит к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суперсемейству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иммуноглобулиновых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рецепторов, имеющих внеклеточные домены, напоминающие строение доменов молекул иммуноглобулинов.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Пятый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рецепторов, связывающих молекулы семейства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хемокинов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представлен трансмембранными белками, пересекающими клеточную мембрану в 7 местах. Рецепторы цитокинов могут существовать в растворимой форме, сохраняя способность связывать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лиганды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830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02" y="1556792"/>
            <a:ext cx="8213519" cy="4022948"/>
          </a:xfrm>
        </p:spPr>
      </p:pic>
    </p:spTree>
    <p:extLst>
      <p:ext uri="{BB962C8B-B14F-4D97-AF65-F5344CB8AC3E}">
        <p14:creationId xmlns:p14="http://schemas.microsoft.com/office/powerpoint/2010/main" val="11523075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620688"/>
            <a:ext cx="7890080" cy="56277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Цитокины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индуцируют либо подавляют синтез самих себя, других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цитокинов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их рецепторов, участвуя в формировании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цитокиновой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сети.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Цитокины могут быть ассоциированными с мембранами синтезирующих их клеток, обладая в виде мембранной формы полным спектром биологической активности.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 fontScale="62500" lnSpcReduction="20000"/>
          </a:bodyPr>
          <a:lstStyle/>
          <a:p>
            <a:pPr marL="365125" indent="-36512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 Цитокины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влиять на пролиферацию, дифференцировку и функциональную активность клеток-мишеней. Существует несколько вариантов проявления биологической активности в зависимости от участия различных внутриклеточных систем в передаче сигнала от рецептора, что связано с особенностями конкретных клеток-мишеней. Сигнал к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апоптозу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проводится с участием специфического участка рецепторов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TNF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называемого домена «смерти». 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Дифференцированный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сигнал, приводящий к выбору пути развития либо терминальной дифференцировки клеток, осуществляется с участием внутриклеточных белков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(сигнальные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трансдукторы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активаторы транскрипции).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-белки участвуют в передаче сигнала от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хемокинов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приводит к усилению миграции и адгезии клеток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396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txBody>
          <a:bodyPr>
            <a:normAutofit fontScale="92500" lnSpcReduction="10000"/>
          </a:bodyPr>
          <a:lstStyle/>
          <a:p>
            <a:pPr marL="80963" indent="-80963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Цитокины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действуют на клетки различными путями: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аутокринно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клетку, синтезирующую и секретирующую данный цитокин;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паракринно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клетки, расположенные вблизи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клетки-продуцента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например, в очаге воспаления или в лимфоидном органе;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эндокринно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дистантно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клетки любых органов и тканей после попадания цитокина в циркуляцию. В последнем случае действие цитокинов напоминает действие гормонов.</a:t>
            </a:r>
          </a:p>
        </p:txBody>
      </p:sp>
    </p:spTree>
    <p:extLst>
      <p:ext uri="{BB962C8B-B14F-4D97-AF65-F5344CB8AC3E}">
        <p14:creationId xmlns:p14="http://schemas.microsoft.com/office/powerpoint/2010/main" val="3299250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223838"/>
            <a:ext cx="97536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158" y="274637"/>
            <a:ext cx="8513529" cy="638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4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1628800"/>
            <a:ext cx="7400441" cy="4608512"/>
          </a:xfrm>
        </p:spPr>
      </p:pic>
    </p:spTree>
    <p:extLst>
      <p:ext uri="{BB962C8B-B14F-4D97-AF65-F5344CB8AC3E}">
        <p14:creationId xmlns:p14="http://schemas.microsoft.com/office/powerpoint/2010/main" val="3310029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2" y="1417638"/>
            <a:ext cx="8459065" cy="4531642"/>
          </a:xfrm>
        </p:spPr>
      </p:pic>
    </p:spTree>
    <p:extLst>
      <p:ext uri="{BB962C8B-B14F-4D97-AF65-F5344CB8AC3E}">
        <p14:creationId xmlns:p14="http://schemas.microsoft.com/office/powerpoint/2010/main" val="4140230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/>
              </a:rPr>
              <a:t>Группы </a:t>
            </a:r>
            <a:r>
              <a:rPr lang="ru-RU" b="1" dirty="0" err="1" smtClean="0">
                <a:effectLst/>
              </a:rPr>
              <a:t>цитокинов</a:t>
            </a:r>
            <a:r>
              <a:rPr lang="ru-RU" b="1" dirty="0" smtClean="0">
                <a:effectLst/>
              </a:rPr>
              <a:t>.</a:t>
            </a:r>
            <a:endParaRPr lang="ru-RU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5572164" cy="480060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Интерлейкины</a:t>
            </a:r>
            <a:r>
              <a:rPr lang="ru-RU" dirty="0" smtClean="0">
                <a:solidFill>
                  <a:srgbClr val="002060"/>
                </a:solidFill>
              </a:rPr>
              <a:t> (ИЛ).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Факторы некроза опухоли. 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Интерфероны.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Колониестимулирующие</a:t>
            </a:r>
            <a:r>
              <a:rPr lang="ru-RU" dirty="0" smtClean="0">
                <a:solidFill>
                  <a:srgbClr val="002060"/>
                </a:solidFill>
              </a:rPr>
              <a:t> факторы (КСФ).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Трансформирующий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фактор роста-</a:t>
            </a:r>
            <a:r>
              <a:rPr lang="el-GR" dirty="0" smtClean="0">
                <a:solidFill>
                  <a:srgbClr val="002060"/>
                </a:solidFill>
              </a:rPr>
              <a:t>β (</a:t>
            </a:r>
            <a:r>
              <a:rPr lang="ru-RU" dirty="0" smtClean="0">
                <a:solidFill>
                  <a:srgbClr val="002060"/>
                </a:solidFill>
              </a:rPr>
              <a:t>ТФР-</a:t>
            </a:r>
            <a:r>
              <a:rPr lang="el-GR" dirty="0" smtClean="0">
                <a:solidFill>
                  <a:srgbClr val="002060"/>
                </a:solidFill>
              </a:rPr>
              <a:t>β)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Хемокины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загруженное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000504"/>
            <a:ext cx="2747610" cy="2200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/>
              </a:rPr>
              <a:t>Механизмы действия </a:t>
            </a:r>
            <a:r>
              <a:rPr lang="ru-RU" b="1" dirty="0" err="1" smtClean="0">
                <a:effectLst/>
              </a:rPr>
              <a:t>цитокинов</a:t>
            </a:r>
            <a:endParaRPr lang="ru-RU" b="1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628800"/>
            <a:ext cx="7933588" cy="573239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1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Интракринный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механизм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действие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цитокинов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внутри клетки-продуцента; связывание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цитокинов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 специфическими внутриклеточными рецепторами. </a:t>
            </a:r>
          </a:p>
          <a:p>
            <a:pPr algn="just">
              <a:spcBef>
                <a:spcPts val="0"/>
              </a:spcBef>
            </a:pPr>
            <a:r>
              <a:rPr lang="ru-RU" sz="1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Аутокринный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механизм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действие секретируемого цитокина на саму секретирующую клетку. Например, интерлейкины-1, -6 -18, ФНОα являются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аутокринными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активирующими факторами для моноцитов/макрофагов.</a:t>
            </a:r>
          </a:p>
          <a:p>
            <a:pPr algn="just">
              <a:spcBef>
                <a:spcPts val="0"/>
              </a:spcBef>
            </a:pPr>
            <a:r>
              <a:rPr lang="ru-RU" sz="1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Паракринный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механизм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действие цитокинов на близкорасположенные клетки и ткани. Например, ИЛ-1, -6 -12 и -18, ФНОα, продуцируемые макрофагом, активируют Т-хелпер (Th0), распознающий антиген и МНС макрофага (Схема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аутокринно-паракринной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регуляции иммунного ответа).</a:t>
            </a:r>
          </a:p>
          <a:p>
            <a:pPr algn="just">
              <a:spcBef>
                <a:spcPts val="0"/>
              </a:spcBef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Эндокринный механизм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действие цитокинов на расстоянии от клеток-продуцентов. Например, ИЛ-1, -6 и ФНОα, помимо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ауто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паракринных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воздействий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оказывать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дистантное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иммунорегуляторное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действие, пирогенный эффект индукцию выработки белков острой фазы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гепатоцитами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симптомы интоксикации и </a:t>
            </a:r>
            <a:r>
              <a:rPr lang="ru-RU" sz="1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мультиорганные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поражения при токсико-септических состояниях.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Паракринный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механизм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действие цитокинов на близкорасположенные клетки и ткани. Например, ИЛ-1, -6 -12 и -18, ФНОα, продуцируемые макрофагом, активируют Т-хелпер (Th0), распознающий антиген и МНС макрофага (Схема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аутокринно-паракринной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регуляции иммунного ответа).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Эндокринный механизм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действие цитокинов на расстоянии от клеток-продуцентов. Например, ИЛ-1, -6 и ФНОα, помимо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паракринных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воздеиствий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оказывать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дистантное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иммунорегуляторное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действие, пирогенный эффект индукцию выработки белков острой фазы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гепатоцитами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симптомы интоксикации 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мультиорганные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поражения при токсико-септических состояниях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3429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255</TotalTime>
  <Words>1096</Words>
  <Application>Microsoft Office PowerPoint</Application>
  <PresentationFormat>Экран (4:3)</PresentationFormat>
  <Paragraphs>82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PowerPoint</vt:lpstr>
      <vt:lpstr>Общие сведения о цитокинах</vt:lpstr>
      <vt:lpstr>Презентация PowerPoint</vt:lpstr>
      <vt:lpstr>Презентация PowerPoint</vt:lpstr>
      <vt:lpstr>Презентация PowerPoint</vt:lpstr>
      <vt:lpstr>Презентация PowerPoint</vt:lpstr>
      <vt:lpstr>Группы цитокинов.</vt:lpstr>
      <vt:lpstr>Механизмы действия цитокинов</vt:lpstr>
      <vt:lpstr>Презентация PowerPoint</vt:lpstr>
      <vt:lpstr>Аутокринно-паракринная регуляция иммунного ответа</vt:lpstr>
      <vt:lpstr>Презентация PowerPoint</vt:lpstr>
      <vt:lpstr>Интерлейкины  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Интерфероны</vt:lpstr>
      <vt:lpstr>Презентация PowerPoint</vt:lpstr>
      <vt:lpstr>Презентация PowerPoint</vt:lpstr>
      <vt:lpstr>Колониестимулирующие факторы (КСФ)</vt:lpstr>
      <vt:lpstr>Трансформирующий фактор роста-β (ТФР-β)</vt:lpstr>
      <vt:lpstr>Презентация PowerPoint</vt:lpstr>
      <vt:lpstr>Хемокины </vt:lpstr>
      <vt:lpstr>Презентация PowerPoint</vt:lpstr>
      <vt:lpstr>Цитокиновая сеть</vt:lpstr>
      <vt:lpstr>Свойства цитокинов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АО «Медицинский Университет Астана»</dc:title>
  <dc:creator>www.MRMARKER.ru</dc:creator>
  <cp:lastModifiedBy>Home</cp:lastModifiedBy>
  <cp:revision>33</cp:revision>
  <dcterms:created xsi:type="dcterms:W3CDTF">2013-03-04T09:34:47Z</dcterms:created>
  <dcterms:modified xsi:type="dcterms:W3CDTF">2023-03-05T12:38:16Z</dcterms:modified>
</cp:coreProperties>
</file>